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601200" cy="12801600" type="A3"/>
  <p:notesSz cx="10236200" cy="14668500"/>
  <p:defaultTextStyle>
    <a:defPPr>
      <a:defRPr lang="en-US"/>
    </a:defPPr>
    <a:lvl1pPr marL="0" algn="l" defTabSz="1280003" rtl="0" eaLnBrk="1" latinLnBrk="0" hangingPunct="1">
      <a:defRPr sz="2500" kern="1200">
        <a:solidFill>
          <a:schemeClr val="tx1"/>
        </a:solidFill>
        <a:latin typeface="+mn-lt"/>
        <a:ea typeface="+mn-ea"/>
        <a:cs typeface="+mn-cs"/>
      </a:defRPr>
    </a:lvl1pPr>
    <a:lvl2pPr marL="640001" algn="l" defTabSz="1280003" rtl="0" eaLnBrk="1" latinLnBrk="0" hangingPunct="1">
      <a:defRPr sz="2500" kern="1200">
        <a:solidFill>
          <a:schemeClr val="tx1"/>
        </a:solidFill>
        <a:latin typeface="+mn-lt"/>
        <a:ea typeface="+mn-ea"/>
        <a:cs typeface="+mn-cs"/>
      </a:defRPr>
    </a:lvl2pPr>
    <a:lvl3pPr marL="1280003" algn="l" defTabSz="1280003" rtl="0" eaLnBrk="1" latinLnBrk="0" hangingPunct="1">
      <a:defRPr sz="2500" kern="1200">
        <a:solidFill>
          <a:schemeClr val="tx1"/>
        </a:solidFill>
        <a:latin typeface="+mn-lt"/>
        <a:ea typeface="+mn-ea"/>
        <a:cs typeface="+mn-cs"/>
      </a:defRPr>
    </a:lvl3pPr>
    <a:lvl4pPr marL="1920004" algn="l" defTabSz="1280003" rtl="0" eaLnBrk="1" latinLnBrk="0" hangingPunct="1">
      <a:defRPr sz="2500" kern="1200">
        <a:solidFill>
          <a:schemeClr val="tx1"/>
        </a:solidFill>
        <a:latin typeface="+mn-lt"/>
        <a:ea typeface="+mn-ea"/>
        <a:cs typeface="+mn-cs"/>
      </a:defRPr>
    </a:lvl4pPr>
    <a:lvl5pPr marL="2560004" algn="l" defTabSz="1280003" rtl="0" eaLnBrk="1" latinLnBrk="0" hangingPunct="1">
      <a:defRPr sz="2500" kern="1200">
        <a:solidFill>
          <a:schemeClr val="tx1"/>
        </a:solidFill>
        <a:latin typeface="+mn-lt"/>
        <a:ea typeface="+mn-ea"/>
        <a:cs typeface="+mn-cs"/>
      </a:defRPr>
    </a:lvl5pPr>
    <a:lvl6pPr marL="3200005" algn="l" defTabSz="1280003" rtl="0" eaLnBrk="1" latinLnBrk="0" hangingPunct="1">
      <a:defRPr sz="2500" kern="1200">
        <a:solidFill>
          <a:schemeClr val="tx1"/>
        </a:solidFill>
        <a:latin typeface="+mn-lt"/>
        <a:ea typeface="+mn-ea"/>
        <a:cs typeface="+mn-cs"/>
      </a:defRPr>
    </a:lvl6pPr>
    <a:lvl7pPr marL="3840007" algn="l" defTabSz="1280003" rtl="0" eaLnBrk="1" latinLnBrk="0" hangingPunct="1">
      <a:defRPr sz="2500" kern="1200">
        <a:solidFill>
          <a:schemeClr val="tx1"/>
        </a:solidFill>
        <a:latin typeface="+mn-lt"/>
        <a:ea typeface="+mn-ea"/>
        <a:cs typeface="+mn-cs"/>
      </a:defRPr>
    </a:lvl7pPr>
    <a:lvl8pPr marL="4480008" algn="l" defTabSz="1280003" rtl="0" eaLnBrk="1" latinLnBrk="0" hangingPunct="1">
      <a:defRPr sz="2500" kern="1200">
        <a:solidFill>
          <a:schemeClr val="tx1"/>
        </a:solidFill>
        <a:latin typeface="+mn-lt"/>
        <a:ea typeface="+mn-ea"/>
        <a:cs typeface="+mn-cs"/>
      </a:defRPr>
    </a:lvl8pPr>
    <a:lvl9pPr marL="5120009" algn="l" defTabSz="1280003"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p:scale>
          <a:sx n="100" d="100"/>
          <a:sy n="100" d="100"/>
        </p:scale>
        <p:origin x="-372" y="4680"/>
      </p:cViewPr>
      <p:guideLst>
        <p:guide orient="horz" pos="4032"/>
        <p:guide pos="30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1" y="3976796"/>
            <a:ext cx="8161020" cy="2744046"/>
          </a:xfrm>
        </p:spPr>
        <p:txBody>
          <a:bodyPr/>
          <a:lstStyle/>
          <a:p>
            <a:r>
              <a:rPr lang="en-US" smtClean="0"/>
              <a:t>Click to edit Master title style</a:t>
            </a:r>
            <a:endParaRPr lang="en-ZA"/>
          </a:p>
        </p:txBody>
      </p:sp>
      <p:sp>
        <p:nvSpPr>
          <p:cNvPr id="3" name="Subtitle 2"/>
          <p:cNvSpPr>
            <a:spLocks noGrp="1"/>
          </p:cNvSpPr>
          <p:nvPr>
            <p:ph type="subTitle" idx="1"/>
          </p:nvPr>
        </p:nvSpPr>
        <p:spPr>
          <a:xfrm>
            <a:off x="1440181" y="7254240"/>
            <a:ext cx="6720840" cy="3271520"/>
          </a:xfrm>
        </p:spPr>
        <p:txBody>
          <a:bodyPr/>
          <a:lstStyle>
            <a:lvl1pPr marL="0" indent="0" algn="ctr">
              <a:buNone/>
              <a:defRPr>
                <a:solidFill>
                  <a:schemeClr val="tx1">
                    <a:tint val="75000"/>
                  </a:schemeClr>
                </a:solidFill>
              </a:defRPr>
            </a:lvl1pPr>
            <a:lvl2pPr marL="640001" indent="0" algn="ctr">
              <a:buNone/>
              <a:defRPr>
                <a:solidFill>
                  <a:schemeClr val="tx1">
                    <a:tint val="75000"/>
                  </a:schemeClr>
                </a:solidFill>
              </a:defRPr>
            </a:lvl2pPr>
            <a:lvl3pPr marL="1280003" indent="0" algn="ctr">
              <a:buNone/>
              <a:defRPr>
                <a:solidFill>
                  <a:schemeClr val="tx1">
                    <a:tint val="75000"/>
                  </a:schemeClr>
                </a:solidFill>
              </a:defRPr>
            </a:lvl3pPr>
            <a:lvl4pPr marL="1920004" indent="0" algn="ctr">
              <a:buNone/>
              <a:defRPr>
                <a:solidFill>
                  <a:schemeClr val="tx1">
                    <a:tint val="75000"/>
                  </a:schemeClr>
                </a:solidFill>
              </a:defRPr>
            </a:lvl4pPr>
            <a:lvl5pPr marL="2560004" indent="0" algn="ctr">
              <a:buNone/>
              <a:defRPr>
                <a:solidFill>
                  <a:schemeClr val="tx1">
                    <a:tint val="75000"/>
                  </a:schemeClr>
                </a:solidFill>
              </a:defRPr>
            </a:lvl5pPr>
            <a:lvl6pPr marL="3200005" indent="0" algn="ctr">
              <a:buNone/>
              <a:defRPr>
                <a:solidFill>
                  <a:schemeClr val="tx1">
                    <a:tint val="75000"/>
                  </a:schemeClr>
                </a:solidFill>
              </a:defRPr>
            </a:lvl6pPr>
            <a:lvl7pPr marL="3840007" indent="0" algn="ctr">
              <a:buNone/>
              <a:defRPr>
                <a:solidFill>
                  <a:schemeClr val="tx1">
                    <a:tint val="75000"/>
                  </a:schemeClr>
                </a:solidFill>
              </a:defRPr>
            </a:lvl7pPr>
            <a:lvl8pPr marL="4480008" indent="0" algn="ctr">
              <a:buNone/>
              <a:defRPr>
                <a:solidFill>
                  <a:schemeClr val="tx1">
                    <a:tint val="75000"/>
                  </a:schemeClr>
                </a:solidFill>
              </a:defRPr>
            </a:lvl8pPr>
            <a:lvl9pPr marL="5120009"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330820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12633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69" cy="10922847"/>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80061" y="512660"/>
            <a:ext cx="6320790" cy="10922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246354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6308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smtClean="0"/>
              <a:t>Click to edit Master title style</a:t>
            </a:r>
            <a:endParaRPr lang="en-ZA"/>
          </a:p>
        </p:txBody>
      </p:sp>
      <p:sp>
        <p:nvSpPr>
          <p:cNvPr id="3" name="Text Placeholder 2"/>
          <p:cNvSpPr>
            <a:spLocks noGrp="1"/>
          </p:cNvSpPr>
          <p:nvPr>
            <p:ph type="body" idx="1"/>
          </p:nvPr>
        </p:nvSpPr>
        <p:spPr>
          <a:xfrm>
            <a:off x="758429" y="5425867"/>
            <a:ext cx="8161020" cy="2800348"/>
          </a:xfrm>
        </p:spPr>
        <p:txBody>
          <a:bodyPr anchor="b"/>
          <a:lstStyle>
            <a:lvl1pPr marL="0" indent="0">
              <a:buNone/>
              <a:defRPr sz="2800">
                <a:solidFill>
                  <a:schemeClr val="tx1">
                    <a:tint val="75000"/>
                  </a:schemeClr>
                </a:solidFill>
              </a:defRPr>
            </a:lvl1pPr>
            <a:lvl2pPr marL="640001" indent="0">
              <a:buNone/>
              <a:defRPr sz="2500">
                <a:solidFill>
                  <a:schemeClr val="tx1">
                    <a:tint val="75000"/>
                  </a:schemeClr>
                </a:solidFill>
              </a:defRPr>
            </a:lvl2pPr>
            <a:lvl3pPr marL="1280003" indent="0">
              <a:buNone/>
              <a:defRPr sz="2300">
                <a:solidFill>
                  <a:schemeClr val="tx1">
                    <a:tint val="75000"/>
                  </a:schemeClr>
                </a:solidFill>
              </a:defRPr>
            </a:lvl3pPr>
            <a:lvl4pPr marL="1920004" indent="0">
              <a:buNone/>
              <a:defRPr sz="1900">
                <a:solidFill>
                  <a:schemeClr val="tx1">
                    <a:tint val="75000"/>
                  </a:schemeClr>
                </a:solidFill>
              </a:defRPr>
            </a:lvl4pPr>
            <a:lvl5pPr marL="2560004" indent="0">
              <a:buNone/>
              <a:defRPr sz="1900">
                <a:solidFill>
                  <a:schemeClr val="tx1">
                    <a:tint val="75000"/>
                  </a:schemeClr>
                </a:solidFill>
              </a:defRPr>
            </a:lvl5pPr>
            <a:lvl6pPr marL="3200005" indent="0">
              <a:buNone/>
              <a:defRPr sz="1900">
                <a:solidFill>
                  <a:schemeClr val="tx1">
                    <a:tint val="75000"/>
                  </a:schemeClr>
                </a:solidFill>
              </a:defRPr>
            </a:lvl6pPr>
            <a:lvl7pPr marL="3840007" indent="0">
              <a:buNone/>
              <a:defRPr sz="1900">
                <a:solidFill>
                  <a:schemeClr val="tx1">
                    <a:tint val="75000"/>
                  </a:schemeClr>
                </a:solidFill>
              </a:defRPr>
            </a:lvl7pPr>
            <a:lvl8pPr marL="4480008" indent="0">
              <a:buNone/>
              <a:defRPr sz="1900">
                <a:solidFill>
                  <a:schemeClr val="tx1">
                    <a:tint val="75000"/>
                  </a:schemeClr>
                </a:solidFill>
              </a:defRPr>
            </a:lvl8pPr>
            <a:lvl9pPr marL="5120009"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31393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80059" y="2987043"/>
            <a:ext cx="4240531" cy="8448464"/>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80610" y="2987043"/>
            <a:ext cx="4240531" cy="8448464"/>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418071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80061" y="2865543"/>
            <a:ext cx="4242197" cy="1194223"/>
          </a:xfrm>
        </p:spPr>
        <p:txBody>
          <a:bodyPr anchor="b"/>
          <a:lstStyle>
            <a:lvl1pPr marL="0" indent="0">
              <a:buNone/>
              <a:defRPr sz="3300" b="1"/>
            </a:lvl1pPr>
            <a:lvl2pPr marL="640001" indent="0">
              <a:buNone/>
              <a:defRPr sz="2800" b="1"/>
            </a:lvl2pPr>
            <a:lvl3pPr marL="1280003" indent="0">
              <a:buNone/>
              <a:defRPr sz="2500" b="1"/>
            </a:lvl3pPr>
            <a:lvl4pPr marL="1920004" indent="0">
              <a:buNone/>
              <a:defRPr sz="2300" b="1"/>
            </a:lvl4pPr>
            <a:lvl5pPr marL="2560004" indent="0">
              <a:buNone/>
              <a:defRPr sz="2300" b="1"/>
            </a:lvl5pPr>
            <a:lvl6pPr marL="3200005" indent="0">
              <a:buNone/>
              <a:defRPr sz="2300" b="1"/>
            </a:lvl6pPr>
            <a:lvl7pPr marL="3840007" indent="0">
              <a:buNone/>
              <a:defRPr sz="2300" b="1"/>
            </a:lvl7pPr>
            <a:lvl8pPr marL="4480008" indent="0">
              <a:buNone/>
              <a:defRPr sz="2300" b="1"/>
            </a:lvl8pPr>
            <a:lvl9pPr marL="512000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480061" y="4059767"/>
            <a:ext cx="4242197" cy="7375738"/>
          </a:xfrm>
        </p:spPr>
        <p:txBody>
          <a:bodyPr/>
          <a:lstStyle>
            <a:lvl1pPr>
              <a:defRPr sz="3300"/>
            </a:lvl1pPr>
            <a:lvl2pPr>
              <a:defRPr sz="28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877278" y="2865543"/>
            <a:ext cx="4243863" cy="1194223"/>
          </a:xfrm>
        </p:spPr>
        <p:txBody>
          <a:bodyPr anchor="b"/>
          <a:lstStyle>
            <a:lvl1pPr marL="0" indent="0">
              <a:buNone/>
              <a:defRPr sz="3300" b="1"/>
            </a:lvl1pPr>
            <a:lvl2pPr marL="640001" indent="0">
              <a:buNone/>
              <a:defRPr sz="2800" b="1"/>
            </a:lvl2pPr>
            <a:lvl3pPr marL="1280003" indent="0">
              <a:buNone/>
              <a:defRPr sz="2500" b="1"/>
            </a:lvl3pPr>
            <a:lvl4pPr marL="1920004" indent="0">
              <a:buNone/>
              <a:defRPr sz="2300" b="1"/>
            </a:lvl4pPr>
            <a:lvl5pPr marL="2560004" indent="0">
              <a:buNone/>
              <a:defRPr sz="2300" b="1"/>
            </a:lvl5pPr>
            <a:lvl6pPr marL="3200005" indent="0">
              <a:buNone/>
              <a:defRPr sz="2300" b="1"/>
            </a:lvl6pPr>
            <a:lvl7pPr marL="3840007" indent="0">
              <a:buNone/>
              <a:defRPr sz="2300" b="1"/>
            </a:lvl7pPr>
            <a:lvl8pPr marL="4480008" indent="0">
              <a:buNone/>
              <a:defRPr sz="2300" b="1"/>
            </a:lvl8pPr>
            <a:lvl9pPr marL="512000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4877278" y="4059767"/>
            <a:ext cx="4243863" cy="7375738"/>
          </a:xfrm>
        </p:spPr>
        <p:txBody>
          <a:bodyPr/>
          <a:lstStyle>
            <a:lvl1pPr>
              <a:defRPr sz="3300"/>
            </a:lvl1pPr>
            <a:lvl2pPr>
              <a:defRPr sz="28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91572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28206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274173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509695"/>
            <a:ext cx="3158729" cy="2169160"/>
          </a:xfrm>
        </p:spPr>
        <p:txBody>
          <a:bodyPr anchor="b"/>
          <a:lstStyle>
            <a:lvl1pPr algn="l">
              <a:defRPr sz="2800" b="1"/>
            </a:lvl1pPr>
          </a:lstStyle>
          <a:p>
            <a:r>
              <a:rPr lang="en-US" smtClean="0"/>
              <a:t>Click to edit Master title style</a:t>
            </a:r>
            <a:endParaRPr lang="en-ZA"/>
          </a:p>
        </p:txBody>
      </p:sp>
      <p:sp>
        <p:nvSpPr>
          <p:cNvPr id="3" name="Content Placeholder 2"/>
          <p:cNvSpPr>
            <a:spLocks noGrp="1"/>
          </p:cNvSpPr>
          <p:nvPr>
            <p:ph idx="1"/>
          </p:nvPr>
        </p:nvSpPr>
        <p:spPr>
          <a:xfrm>
            <a:off x="3753803" y="509694"/>
            <a:ext cx="5367338" cy="10925812"/>
          </a:xfrm>
        </p:spPr>
        <p:txBody>
          <a:bodyPr/>
          <a:lstStyle>
            <a:lvl1pPr>
              <a:defRPr sz="4400"/>
            </a:lvl1pPr>
            <a:lvl2pPr>
              <a:defRPr sz="3900"/>
            </a:lvl2pPr>
            <a:lvl3pPr>
              <a:defRPr sz="33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80060" y="2678854"/>
            <a:ext cx="3158729" cy="8756651"/>
          </a:xfrm>
        </p:spPr>
        <p:txBody>
          <a:bodyPr/>
          <a:lstStyle>
            <a:lvl1pPr marL="0" indent="0">
              <a:buNone/>
              <a:defRPr sz="1900"/>
            </a:lvl1pPr>
            <a:lvl2pPr marL="640001" indent="0">
              <a:buNone/>
              <a:defRPr sz="1700"/>
            </a:lvl2pPr>
            <a:lvl3pPr marL="1280003" indent="0">
              <a:buNone/>
              <a:defRPr sz="1400"/>
            </a:lvl3pPr>
            <a:lvl4pPr marL="1920004" indent="0">
              <a:buNone/>
              <a:defRPr sz="1300"/>
            </a:lvl4pPr>
            <a:lvl5pPr marL="2560004" indent="0">
              <a:buNone/>
              <a:defRPr sz="1300"/>
            </a:lvl5pPr>
            <a:lvl6pPr marL="3200005" indent="0">
              <a:buNone/>
              <a:defRPr sz="1300"/>
            </a:lvl6pPr>
            <a:lvl7pPr marL="3840007" indent="0">
              <a:buNone/>
              <a:defRPr sz="1300"/>
            </a:lvl7pPr>
            <a:lvl8pPr marL="4480008" indent="0">
              <a:buNone/>
              <a:defRPr sz="1300"/>
            </a:lvl8pPr>
            <a:lvl9pPr marL="512000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315376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l">
              <a:defRPr sz="2800" b="1"/>
            </a:lvl1pPr>
          </a:lstStyle>
          <a:p>
            <a:r>
              <a:rPr lang="en-US" smtClean="0"/>
              <a:t>Click to edit Master title style</a:t>
            </a:r>
            <a:endParaRPr lang="en-ZA"/>
          </a:p>
        </p:txBody>
      </p:sp>
      <p:sp>
        <p:nvSpPr>
          <p:cNvPr id="3" name="Picture Placeholder 2"/>
          <p:cNvSpPr>
            <a:spLocks noGrp="1"/>
          </p:cNvSpPr>
          <p:nvPr>
            <p:ph type="pic" idx="1"/>
          </p:nvPr>
        </p:nvSpPr>
        <p:spPr>
          <a:xfrm>
            <a:off x="1881902" y="1143847"/>
            <a:ext cx="5760720" cy="7680960"/>
          </a:xfrm>
        </p:spPr>
        <p:txBody>
          <a:bodyPr/>
          <a:lstStyle>
            <a:lvl1pPr marL="0" indent="0">
              <a:buNone/>
              <a:defRPr sz="4400"/>
            </a:lvl1pPr>
            <a:lvl2pPr marL="640001" indent="0">
              <a:buNone/>
              <a:defRPr sz="3900"/>
            </a:lvl2pPr>
            <a:lvl3pPr marL="1280003" indent="0">
              <a:buNone/>
              <a:defRPr sz="3300"/>
            </a:lvl3pPr>
            <a:lvl4pPr marL="1920004" indent="0">
              <a:buNone/>
              <a:defRPr sz="2800"/>
            </a:lvl4pPr>
            <a:lvl5pPr marL="2560004" indent="0">
              <a:buNone/>
              <a:defRPr sz="2800"/>
            </a:lvl5pPr>
            <a:lvl6pPr marL="3200005" indent="0">
              <a:buNone/>
              <a:defRPr sz="2800"/>
            </a:lvl6pPr>
            <a:lvl7pPr marL="3840007" indent="0">
              <a:buNone/>
              <a:defRPr sz="2800"/>
            </a:lvl7pPr>
            <a:lvl8pPr marL="4480008" indent="0">
              <a:buNone/>
              <a:defRPr sz="2800"/>
            </a:lvl8pPr>
            <a:lvl9pPr marL="5120009" indent="0">
              <a:buNone/>
              <a:defRPr sz="2800"/>
            </a:lvl9pPr>
          </a:lstStyle>
          <a:p>
            <a:endParaRPr lang="en-ZA" dirty="0"/>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1900"/>
            </a:lvl1pPr>
            <a:lvl2pPr marL="640001" indent="0">
              <a:buNone/>
              <a:defRPr sz="1700"/>
            </a:lvl2pPr>
            <a:lvl3pPr marL="1280003" indent="0">
              <a:buNone/>
              <a:defRPr sz="1400"/>
            </a:lvl3pPr>
            <a:lvl4pPr marL="1920004" indent="0">
              <a:buNone/>
              <a:defRPr sz="1300"/>
            </a:lvl4pPr>
            <a:lvl5pPr marL="2560004" indent="0">
              <a:buNone/>
              <a:defRPr sz="1300"/>
            </a:lvl5pPr>
            <a:lvl6pPr marL="3200005" indent="0">
              <a:buNone/>
              <a:defRPr sz="1300"/>
            </a:lvl6pPr>
            <a:lvl7pPr marL="3840007" indent="0">
              <a:buNone/>
              <a:defRPr sz="1300"/>
            </a:lvl7pPr>
            <a:lvl8pPr marL="4480008" indent="0">
              <a:buNone/>
              <a:defRPr sz="1300"/>
            </a:lvl8pPr>
            <a:lvl9pPr marL="512000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FC54E-A0D0-475C-8E81-1947DFF77AAD}" type="datetimeFigureOut">
              <a:rPr lang="en-ZA" smtClean="0"/>
              <a:pPr/>
              <a:t>2014/06/09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34731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1" y="512658"/>
            <a:ext cx="8641080" cy="2133600"/>
          </a:xfrm>
          <a:prstGeom prst="rect">
            <a:avLst/>
          </a:prstGeom>
        </p:spPr>
        <p:txBody>
          <a:bodyPr vert="horz" lIns="128000" tIns="64000" rIns="128000" bIns="6400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80061" y="2987043"/>
            <a:ext cx="8641080" cy="8448464"/>
          </a:xfrm>
          <a:prstGeom prst="rect">
            <a:avLst/>
          </a:prstGeom>
        </p:spPr>
        <p:txBody>
          <a:bodyPr vert="horz" lIns="128000" tIns="64000" rIns="128000" bIns="640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80061" y="11865188"/>
            <a:ext cx="2240280" cy="681567"/>
          </a:xfrm>
          <a:prstGeom prst="rect">
            <a:avLst/>
          </a:prstGeom>
        </p:spPr>
        <p:txBody>
          <a:bodyPr vert="horz" lIns="128000" tIns="64000" rIns="128000" bIns="64000" rtlCol="0" anchor="ctr"/>
          <a:lstStyle>
            <a:lvl1pPr algn="l">
              <a:defRPr sz="1700">
                <a:solidFill>
                  <a:schemeClr val="tx1">
                    <a:tint val="75000"/>
                  </a:schemeClr>
                </a:solidFill>
              </a:defRPr>
            </a:lvl1pPr>
          </a:lstStyle>
          <a:p>
            <a:fld id="{68AFC54E-A0D0-475C-8E81-1947DFF77AAD}" type="datetimeFigureOut">
              <a:rPr lang="en-ZA" smtClean="0"/>
              <a:pPr/>
              <a:t>2014/06/09</a:t>
            </a:fld>
            <a:endParaRPr lang="en-ZA" dirty="0"/>
          </a:p>
        </p:txBody>
      </p:sp>
      <p:sp>
        <p:nvSpPr>
          <p:cNvPr id="5" name="Footer Placeholder 4"/>
          <p:cNvSpPr>
            <a:spLocks noGrp="1"/>
          </p:cNvSpPr>
          <p:nvPr>
            <p:ph type="ftr" sz="quarter" idx="3"/>
          </p:nvPr>
        </p:nvSpPr>
        <p:spPr>
          <a:xfrm>
            <a:off x="3280411" y="11865188"/>
            <a:ext cx="3040379" cy="681567"/>
          </a:xfrm>
          <a:prstGeom prst="rect">
            <a:avLst/>
          </a:prstGeom>
        </p:spPr>
        <p:txBody>
          <a:bodyPr vert="horz" lIns="128000" tIns="64000" rIns="128000" bIns="64000" rtlCol="0" anchor="ctr"/>
          <a:lstStyle>
            <a:lvl1pPr algn="ctr">
              <a:defRPr sz="17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880861" y="11865188"/>
            <a:ext cx="2240280" cy="681567"/>
          </a:xfrm>
          <a:prstGeom prst="rect">
            <a:avLst/>
          </a:prstGeom>
        </p:spPr>
        <p:txBody>
          <a:bodyPr vert="horz" lIns="128000" tIns="64000" rIns="128000" bIns="64000" rtlCol="0" anchor="ctr"/>
          <a:lstStyle>
            <a:lvl1pPr algn="r">
              <a:defRPr sz="1700">
                <a:solidFill>
                  <a:schemeClr val="tx1">
                    <a:tint val="75000"/>
                  </a:schemeClr>
                </a:solidFill>
              </a:defRPr>
            </a:lvl1pPr>
          </a:lstStyle>
          <a:p>
            <a:fld id="{21EB5A49-5A54-4DDF-A257-5FBFE6616230}" type="slidenum">
              <a:rPr lang="en-ZA" smtClean="0"/>
              <a:pPr/>
              <a:t>‹#›</a:t>
            </a:fld>
            <a:endParaRPr lang="en-ZA" dirty="0"/>
          </a:p>
        </p:txBody>
      </p:sp>
    </p:spTree>
    <p:extLst>
      <p:ext uri="{BB962C8B-B14F-4D97-AF65-F5344CB8AC3E}">
        <p14:creationId xmlns:p14="http://schemas.microsoft.com/office/powerpoint/2010/main" val="1648057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003" rtl="0" eaLnBrk="1" latinLnBrk="0" hangingPunct="1">
        <a:spcBef>
          <a:spcPct val="0"/>
        </a:spcBef>
        <a:buNone/>
        <a:defRPr sz="6200" kern="1200">
          <a:solidFill>
            <a:schemeClr val="tx1"/>
          </a:solidFill>
          <a:latin typeface="+mj-lt"/>
          <a:ea typeface="+mj-ea"/>
          <a:cs typeface="+mj-cs"/>
        </a:defRPr>
      </a:lvl1pPr>
    </p:titleStyle>
    <p:bodyStyle>
      <a:lvl1pPr marL="480001" indent="-480001" algn="l" defTabSz="1280003" rtl="0" eaLnBrk="1" latinLnBrk="0" hangingPunct="1">
        <a:spcBef>
          <a:spcPct val="20000"/>
        </a:spcBef>
        <a:buFont typeface="Arial" pitchFamily="34" charset="0"/>
        <a:buChar char="•"/>
        <a:defRPr sz="4400" kern="1200">
          <a:solidFill>
            <a:schemeClr val="tx1"/>
          </a:solidFill>
          <a:latin typeface="+mn-lt"/>
          <a:ea typeface="+mn-ea"/>
          <a:cs typeface="+mn-cs"/>
        </a:defRPr>
      </a:lvl1pPr>
      <a:lvl2pPr marL="1040002" indent="-400001" algn="l" defTabSz="1280003"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003" indent="-320001" algn="l" defTabSz="1280003" rtl="0" eaLnBrk="1" latinLnBrk="0" hangingPunct="1">
        <a:spcBef>
          <a:spcPct val="20000"/>
        </a:spcBef>
        <a:buFont typeface="Arial" pitchFamily="34" charset="0"/>
        <a:buChar char="•"/>
        <a:defRPr sz="3300" kern="1200">
          <a:solidFill>
            <a:schemeClr val="tx1"/>
          </a:solidFill>
          <a:latin typeface="+mn-lt"/>
          <a:ea typeface="+mn-ea"/>
          <a:cs typeface="+mn-cs"/>
        </a:defRPr>
      </a:lvl3pPr>
      <a:lvl4pPr marL="2240003" indent="-320001" algn="l" defTabSz="1280003"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005" indent="-320001" algn="l" defTabSz="1280003"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006" indent="-320001" algn="l" defTabSz="128000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007" indent="-320001" algn="l" defTabSz="128000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009" indent="-320001" algn="l" defTabSz="128000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010" indent="-320001" algn="l" defTabSz="128000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003" rtl="0" eaLnBrk="1" latinLnBrk="0" hangingPunct="1">
        <a:defRPr sz="2500" kern="1200">
          <a:solidFill>
            <a:schemeClr val="tx1"/>
          </a:solidFill>
          <a:latin typeface="+mn-lt"/>
          <a:ea typeface="+mn-ea"/>
          <a:cs typeface="+mn-cs"/>
        </a:defRPr>
      </a:lvl1pPr>
      <a:lvl2pPr marL="640001" algn="l" defTabSz="1280003" rtl="0" eaLnBrk="1" latinLnBrk="0" hangingPunct="1">
        <a:defRPr sz="2500" kern="1200">
          <a:solidFill>
            <a:schemeClr val="tx1"/>
          </a:solidFill>
          <a:latin typeface="+mn-lt"/>
          <a:ea typeface="+mn-ea"/>
          <a:cs typeface="+mn-cs"/>
        </a:defRPr>
      </a:lvl2pPr>
      <a:lvl3pPr marL="1280003" algn="l" defTabSz="1280003" rtl="0" eaLnBrk="1" latinLnBrk="0" hangingPunct="1">
        <a:defRPr sz="2500" kern="1200">
          <a:solidFill>
            <a:schemeClr val="tx1"/>
          </a:solidFill>
          <a:latin typeface="+mn-lt"/>
          <a:ea typeface="+mn-ea"/>
          <a:cs typeface="+mn-cs"/>
        </a:defRPr>
      </a:lvl3pPr>
      <a:lvl4pPr marL="1920004" algn="l" defTabSz="1280003" rtl="0" eaLnBrk="1" latinLnBrk="0" hangingPunct="1">
        <a:defRPr sz="2500" kern="1200">
          <a:solidFill>
            <a:schemeClr val="tx1"/>
          </a:solidFill>
          <a:latin typeface="+mn-lt"/>
          <a:ea typeface="+mn-ea"/>
          <a:cs typeface="+mn-cs"/>
        </a:defRPr>
      </a:lvl4pPr>
      <a:lvl5pPr marL="2560004" algn="l" defTabSz="1280003" rtl="0" eaLnBrk="1" latinLnBrk="0" hangingPunct="1">
        <a:defRPr sz="2500" kern="1200">
          <a:solidFill>
            <a:schemeClr val="tx1"/>
          </a:solidFill>
          <a:latin typeface="+mn-lt"/>
          <a:ea typeface="+mn-ea"/>
          <a:cs typeface="+mn-cs"/>
        </a:defRPr>
      </a:lvl5pPr>
      <a:lvl6pPr marL="3200005" algn="l" defTabSz="1280003" rtl="0" eaLnBrk="1" latinLnBrk="0" hangingPunct="1">
        <a:defRPr sz="2500" kern="1200">
          <a:solidFill>
            <a:schemeClr val="tx1"/>
          </a:solidFill>
          <a:latin typeface="+mn-lt"/>
          <a:ea typeface="+mn-ea"/>
          <a:cs typeface="+mn-cs"/>
        </a:defRPr>
      </a:lvl6pPr>
      <a:lvl7pPr marL="3840007" algn="l" defTabSz="1280003" rtl="0" eaLnBrk="1" latinLnBrk="0" hangingPunct="1">
        <a:defRPr sz="2500" kern="1200">
          <a:solidFill>
            <a:schemeClr val="tx1"/>
          </a:solidFill>
          <a:latin typeface="+mn-lt"/>
          <a:ea typeface="+mn-ea"/>
          <a:cs typeface="+mn-cs"/>
        </a:defRPr>
      </a:lvl7pPr>
      <a:lvl8pPr marL="4480008" algn="l" defTabSz="1280003" rtl="0" eaLnBrk="1" latinLnBrk="0" hangingPunct="1">
        <a:defRPr sz="2500" kern="1200">
          <a:solidFill>
            <a:schemeClr val="tx1"/>
          </a:solidFill>
          <a:latin typeface="+mn-lt"/>
          <a:ea typeface="+mn-ea"/>
          <a:cs typeface="+mn-cs"/>
        </a:defRPr>
      </a:lvl8pPr>
      <a:lvl9pPr marL="5120009" algn="l" defTabSz="1280003"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4650" y="337855"/>
            <a:ext cx="4603561" cy="577762"/>
          </a:xfrm>
          <a:prstGeom prst="rect">
            <a:avLst/>
          </a:prstGeom>
          <a:noFill/>
        </p:spPr>
        <p:txBody>
          <a:bodyPr wrap="square" lIns="128000" tIns="64000" rIns="128000" bIns="64000" rtlCol="0">
            <a:spAutoFit/>
          </a:bodyPr>
          <a:lstStyle/>
          <a:p>
            <a:pPr algn="ctr"/>
            <a:r>
              <a:rPr lang="en-ZA" sz="2800" b="1" dirty="0" smtClean="0">
                <a:latin typeface="Garamond" pitchFamily="18" charset="0"/>
              </a:rPr>
              <a:t>THE RUSSIAN </a:t>
            </a:r>
            <a:endParaRPr lang="en-ZA" sz="2800" b="1" dirty="0">
              <a:latin typeface="Garamond" pitchFamily="18" charset="0"/>
            </a:endParaRPr>
          </a:p>
        </p:txBody>
      </p:sp>
      <p:pic>
        <p:nvPicPr>
          <p:cNvPr id="1026" name="Picture 11" descr="Description: http://www.barishka.com/indeximag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156" y="352128"/>
            <a:ext cx="3117087" cy="406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http://us.123rf.com/400wm/400/400/dixi_/dixi_1103/dixi_110300011/8994634-russian-blue-cat-on-white.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61890" y="9318750"/>
            <a:ext cx="5334626" cy="371544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5723" y="4432202"/>
            <a:ext cx="3939748" cy="4607399"/>
          </a:xfrm>
          <a:prstGeom prst="rect">
            <a:avLst/>
          </a:prstGeom>
          <a:noFill/>
        </p:spPr>
        <p:txBody>
          <a:bodyPr wrap="square" lIns="128000" tIns="64000" rIns="128000" bIns="64000" rtlCol="0">
            <a:spAutoFit/>
          </a:bodyPr>
          <a:lstStyle/>
          <a:p>
            <a:pPr algn="ctr"/>
            <a:r>
              <a:rPr lang="en-US" sz="1900" b="1" dirty="0">
                <a:latin typeface="AgfaRotisSansSerif" pitchFamily="2" charset="0"/>
              </a:rPr>
              <a:t>Appearance of the Russian </a:t>
            </a:r>
            <a:r>
              <a:rPr lang="en-US" sz="1900" b="1" dirty="0" smtClean="0">
                <a:latin typeface="AgfaRotisSansSerif" pitchFamily="2" charset="0"/>
              </a:rPr>
              <a:t>Cat</a:t>
            </a:r>
            <a:endParaRPr lang="en-US" sz="1900" b="1" dirty="0">
              <a:latin typeface="AgfaRotisSansSerif" pitchFamily="2" charset="0"/>
            </a:endParaRPr>
          </a:p>
          <a:p>
            <a:pPr algn="ctr"/>
            <a:endParaRPr lang="en-US" sz="1900" dirty="0">
              <a:latin typeface="AgfaRotisSansSerif" pitchFamily="2" charset="0"/>
            </a:endParaRPr>
          </a:p>
          <a:p>
            <a:pPr algn="ctr"/>
            <a:r>
              <a:rPr lang="en-ZA" sz="1800" dirty="0">
                <a:latin typeface="AgfaRotisSansSerif" pitchFamily="2" charset="0"/>
              </a:rPr>
              <a:t>The Russian </a:t>
            </a:r>
            <a:r>
              <a:rPr lang="en-ZA" sz="1800" dirty="0" smtClean="0">
                <a:latin typeface="AgfaRotisSansSerif" pitchFamily="2" charset="0"/>
              </a:rPr>
              <a:t>has </a:t>
            </a:r>
            <a:r>
              <a:rPr lang="en-ZA" sz="1800" dirty="0">
                <a:latin typeface="AgfaRotisSansSerif" pitchFamily="2" charset="0"/>
              </a:rPr>
              <a:t>a lean, elegant &amp; long </a:t>
            </a:r>
            <a:r>
              <a:rPr lang="en-ZA" sz="1800" dirty="0" smtClean="0">
                <a:latin typeface="AgfaRotisSansSerif" pitchFamily="2" charset="0"/>
              </a:rPr>
              <a:t>body, accompanied by a long tail. </a:t>
            </a:r>
            <a:r>
              <a:rPr lang="en-ZA" sz="1800" dirty="0">
                <a:latin typeface="AgfaRotisSansSerif" pitchFamily="2" charset="0"/>
              </a:rPr>
              <a:t>The Russian is a </a:t>
            </a:r>
            <a:r>
              <a:rPr lang="en-US" sz="1800" dirty="0">
                <a:latin typeface="AgfaRotisSansSerif" pitchFamily="2" charset="0"/>
              </a:rPr>
              <a:t>medium sized cat, with </a:t>
            </a:r>
            <a:r>
              <a:rPr lang="en-US" sz="1800" dirty="0" smtClean="0">
                <a:latin typeface="AgfaRotisSansSerif" pitchFamily="2" charset="0"/>
              </a:rPr>
              <a:t>a coat that resembles liquid platinum.  The solid blue-grey  double coat is short, soft </a:t>
            </a:r>
            <a:r>
              <a:rPr lang="en-US" sz="1800" dirty="0">
                <a:latin typeface="AgfaRotisSansSerif" pitchFamily="2" charset="0"/>
              </a:rPr>
              <a:t>as </a:t>
            </a:r>
            <a:r>
              <a:rPr lang="en-US" sz="1800" dirty="0" smtClean="0">
                <a:latin typeface="AgfaRotisSansSerif" pitchFamily="2" charset="0"/>
              </a:rPr>
              <a:t>silk, very plush, and silver tipped</a:t>
            </a:r>
            <a:r>
              <a:rPr lang="en-ZA" sz="1800" dirty="0" smtClean="0">
                <a:latin typeface="AgfaRotisSansSerif" pitchFamily="2" charset="0"/>
              </a:rPr>
              <a:t>. The Russian is often referred  to as the cat with the “drunk donkey” look, due to its upright  ears, almond shaped  vivid green eyes and knowing smile.</a:t>
            </a:r>
            <a:endParaRPr lang="en-ZA" sz="1800" dirty="0">
              <a:latin typeface="AgfaRotisSansSerif" pitchFamily="2" charset="0"/>
            </a:endParaRPr>
          </a:p>
          <a:p>
            <a:pPr algn="ctr"/>
            <a:r>
              <a:rPr lang="en-US" sz="1800" dirty="0">
                <a:latin typeface="AgfaRotisSansSerif" pitchFamily="2" charset="0"/>
              </a:rPr>
              <a:t>Females are smaller than males. </a:t>
            </a:r>
          </a:p>
          <a:p>
            <a:pPr algn="ctr"/>
            <a:r>
              <a:rPr lang="en-ZA" sz="1800" dirty="0">
                <a:latin typeface="AgfaRotisSansSerif" pitchFamily="2" charset="0"/>
              </a:rPr>
              <a:t>Russians tend to weigh between 3–6 kg. The accepted eye colour for the breed is vivid green.</a:t>
            </a:r>
          </a:p>
          <a:p>
            <a:pPr algn="ctr"/>
            <a:endParaRPr lang="en-ZA" sz="1800" dirty="0">
              <a:latin typeface="AgfaRotisSansSerif" pitchFamily="2" charset="0"/>
            </a:endParaRPr>
          </a:p>
          <a:p>
            <a:pPr algn="ctr"/>
            <a:r>
              <a:rPr lang="en-US" sz="1900" b="1" dirty="0">
                <a:latin typeface="AgfaRotisSansSerif" pitchFamily="2" charset="0"/>
              </a:rPr>
              <a:t>Coat colours are:-  </a:t>
            </a:r>
            <a:r>
              <a:rPr lang="en-US" sz="1800" dirty="0">
                <a:latin typeface="AgfaRotisSansSerif" pitchFamily="2" charset="0"/>
              </a:rPr>
              <a:t>Blue, Black, White &amp; Spotted Tabby</a:t>
            </a:r>
            <a:endParaRPr lang="en-ZA" sz="1800" dirty="0">
              <a:latin typeface="AgfaRotisSansSerif" pitchFamily="2" charset="0"/>
            </a:endParaRPr>
          </a:p>
        </p:txBody>
      </p:sp>
      <p:sp>
        <p:nvSpPr>
          <p:cNvPr id="8" name="Rectangle 7"/>
          <p:cNvSpPr/>
          <p:nvPr/>
        </p:nvSpPr>
        <p:spPr>
          <a:xfrm>
            <a:off x="4443410" y="9764498"/>
            <a:ext cx="4800601" cy="2360630"/>
          </a:xfrm>
          <a:prstGeom prst="rect">
            <a:avLst/>
          </a:prstGeom>
        </p:spPr>
        <p:txBody>
          <a:bodyPr wrap="square" lIns="128000" tIns="64000" rIns="128000" bIns="64000">
            <a:spAutoFit/>
          </a:bodyPr>
          <a:lstStyle/>
          <a:p>
            <a:pPr algn="ctr"/>
            <a:r>
              <a:rPr lang="en-ZA" sz="1900" b="1" dirty="0">
                <a:latin typeface="AgfaRotisSansSerif" pitchFamily="2" charset="0"/>
              </a:rPr>
              <a:t>Characteristics</a:t>
            </a:r>
          </a:p>
          <a:p>
            <a:pPr algn="ctr"/>
            <a:r>
              <a:rPr lang="en-ZA" sz="1800" dirty="0">
                <a:latin typeface="AgfaRotisSansSerif" pitchFamily="2" charset="0"/>
              </a:rPr>
              <a:t>The Russian </a:t>
            </a:r>
            <a:r>
              <a:rPr lang="en-ZA" sz="1800" dirty="0" smtClean="0">
                <a:latin typeface="AgfaRotisSansSerif" pitchFamily="2" charset="0"/>
              </a:rPr>
              <a:t>life </a:t>
            </a:r>
            <a:r>
              <a:rPr lang="en-ZA" sz="1800" dirty="0">
                <a:latin typeface="AgfaRotisSansSerif" pitchFamily="2" charset="0"/>
              </a:rPr>
              <a:t>expectancy is 10 – 15 years, sometimes longer.  They are healthy, hearty </a:t>
            </a:r>
            <a:r>
              <a:rPr lang="en-ZA" sz="1800" dirty="0" smtClean="0">
                <a:latin typeface="AgfaRotisSansSerif" pitchFamily="2" charset="0"/>
              </a:rPr>
              <a:t>cats and appear to have a sense of humour.</a:t>
            </a:r>
            <a:endParaRPr lang="en-ZA" sz="1800" dirty="0">
              <a:latin typeface="AgfaRotisSansSerif" pitchFamily="2" charset="0"/>
            </a:endParaRPr>
          </a:p>
          <a:p>
            <a:pPr algn="ctr"/>
            <a:r>
              <a:rPr lang="en-ZA" sz="1800" dirty="0" smtClean="0">
                <a:latin typeface="AgfaRotisSansSerif" pitchFamily="2" charset="0"/>
              </a:rPr>
              <a:t>Russians are quiet and gentle cats  that like their routine. </a:t>
            </a:r>
            <a:r>
              <a:rPr lang="en-ZA" sz="1800" dirty="0">
                <a:latin typeface="AgfaRotisSansSerif" pitchFamily="2" charset="0"/>
              </a:rPr>
              <a:t>The Russian is known for being a very intelligent, curious, and tranquil </a:t>
            </a:r>
            <a:r>
              <a:rPr lang="en-ZA" sz="1800" dirty="0" smtClean="0">
                <a:latin typeface="AgfaRotisSansSerif" pitchFamily="2" charset="0"/>
              </a:rPr>
              <a:t>animal. </a:t>
            </a:r>
            <a:r>
              <a:rPr lang="en-ZA" sz="1800" dirty="0">
                <a:latin typeface="AgfaRotisSansSerif" pitchFamily="2" charset="0"/>
              </a:rPr>
              <a:t>They have been known to play fetch, and are sensitive to basic human emotions.  The Russian also develops extremely loyal bonds to their loved one and are suited to indoor living.</a:t>
            </a:r>
          </a:p>
        </p:txBody>
      </p:sp>
      <p:sp>
        <p:nvSpPr>
          <p:cNvPr id="6" name="TextBox 5"/>
          <p:cNvSpPr txBox="1"/>
          <p:nvPr/>
        </p:nvSpPr>
        <p:spPr>
          <a:xfrm>
            <a:off x="3936504" y="963836"/>
            <a:ext cx="5419854" cy="5700006"/>
          </a:xfrm>
          <a:prstGeom prst="rect">
            <a:avLst/>
          </a:prstGeom>
          <a:noFill/>
        </p:spPr>
        <p:txBody>
          <a:bodyPr wrap="square" lIns="128000" tIns="64000" rIns="128000" bIns="64000" rtlCol="0">
            <a:spAutoFit/>
          </a:bodyPr>
          <a:lstStyle/>
          <a:p>
            <a:pPr algn="ctr"/>
            <a:r>
              <a:rPr lang="en-US" sz="1900" b="1" dirty="0">
                <a:latin typeface="AgfaRotisSansSerif" pitchFamily="2" charset="0"/>
              </a:rPr>
              <a:t>History of the Russian Blue Cat</a:t>
            </a:r>
          </a:p>
          <a:p>
            <a:pPr algn="ctr"/>
            <a:endParaRPr lang="en-US" sz="1900" b="1" dirty="0">
              <a:latin typeface="AgfaRotisSansSerif" pitchFamily="2" charset="0"/>
            </a:endParaRPr>
          </a:p>
          <a:p>
            <a:pPr algn="ctr"/>
            <a:r>
              <a:rPr lang="en-ZA" sz="1800" dirty="0">
                <a:latin typeface="AgfaRotisSansSerif" pitchFamily="2" charset="0"/>
              </a:rPr>
              <a:t>The Russian Blue is a naturally occurring breed that originated in the port of Arkhangelsk, Russia</a:t>
            </a:r>
          </a:p>
          <a:p>
            <a:pPr algn="ctr"/>
            <a:endParaRPr lang="en-ZA" sz="1800" dirty="0">
              <a:latin typeface="AgfaRotisSansSerif" pitchFamily="2" charset="0"/>
            </a:endParaRPr>
          </a:p>
          <a:p>
            <a:pPr algn="ctr"/>
            <a:r>
              <a:rPr lang="en-ZA" sz="1800" dirty="0">
                <a:latin typeface="AgfaRotisSansSerif" pitchFamily="2" charset="0"/>
              </a:rPr>
              <a:t>It is believed that the first Russian Blues were brought from the Archangel Isles to England and Northern Europe in the 1860s by sailors. The first recorded showing of the breed was in 1875 at the Crystal Palace in England as the Archangel Cat. The Russian Blue competed in a class including all other blue cats, until 1912, when it was given its own class. Due to a lack of numbers of the Russian Blue prior to World War II, Siamese were used to cross breed with the Russian Blue.  The Siamese trait </a:t>
            </a:r>
            <a:r>
              <a:rPr lang="en-ZA" sz="1800" dirty="0" smtClean="0">
                <a:latin typeface="AgfaRotisSansSerif" pitchFamily="2" charset="0"/>
              </a:rPr>
              <a:t>has since </a:t>
            </a:r>
            <a:r>
              <a:rPr lang="en-ZA" sz="1800" dirty="0">
                <a:latin typeface="AgfaRotisSansSerif" pitchFamily="2" charset="0"/>
              </a:rPr>
              <a:t>been bred </a:t>
            </a:r>
            <a:r>
              <a:rPr lang="en-ZA" sz="1800" dirty="0" smtClean="0">
                <a:latin typeface="AgfaRotisSansSerif" pitchFamily="2" charset="0"/>
              </a:rPr>
              <a:t>out.</a:t>
            </a:r>
            <a:endParaRPr lang="en-ZA" sz="1800" dirty="0">
              <a:latin typeface="AgfaRotisSansSerif" pitchFamily="2" charset="0"/>
            </a:endParaRPr>
          </a:p>
          <a:p>
            <a:pPr algn="ctr"/>
            <a:r>
              <a:rPr lang="en-ZA" sz="1800" dirty="0">
                <a:latin typeface="AgfaRotisSansSerif" pitchFamily="2" charset="0"/>
              </a:rPr>
              <a:t>From Russia, to Europe, to the US and Australia, and now throughout the world Russians are bred. </a:t>
            </a:r>
          </a:p>
          <a:p>
            <a:pPr algn="ctr"/>
            <a:r>
              <a:rPr lang="en-ZA" sz="1800" dirty="0">
                <a:latin typeface="AgfaRotisSansSerif" pitchFamily="2" charset="0"/>
              </a:rPr>
              <a:t>In the </a:t>
            </a:r>
            <a:r>
              <a:rPr lang="en-ZA" sz="1800" dirty="0" smtClean="0">
                <a:latin typeface="AgfaRotisSansSerif" pitchFamily="2" charset="0"/>
              </a:rPr>
              <a:t>1970’s, Australian </a:t>
            </a:r>
            <a:r>
              <a:rPr lang="en-ZA" sz="1800" dirty="0">
                <a:latin typeface="AgfaRotisSansSerif" pitchFamily="2" charset="0"/>
              </a:rPr>
              <a:t>Mavis Jones </a:t>
            </a:r>
            <a:r>
              <a:rPr lang="en-ZA" sz="1800" dirty="0" smtClean="0">
                <a:latin typeface="AgfaRotisSansSerif" pitchFamily="2" charset="0"/>
              </a:rPr>
              <a:t>bred </a:t>
            </a:r>
            <a:r>
              <a:rPr lang="en-ZA" sz="1800" dirty="0">
                <a:latin typeface="AgfaRotisSansSerif" pitchFamily="2" charset="0"/>
              </a:rPr>
              <a:t>a </a:t>
            </a:r>
            <a:r>
              <a:rPr lang="en-ZA" sz="1800" dirty="0" smtClean="0">
                <a:latin typeface="AgfaRotisSansSerif" pitchFamily="2" charset="0"/>
              </a:rPr>
              <a:t>Russian White by </a:t>
            </a:r>
            <a:r>
              <a:rPr lang="en-ZA" sz="1800" dirty="0">
                <a:latin typeface="AgfaRotisSansSerif" pitchFamily="2" charset="0"/>
              </a:rPr>
              <a:t>mating a Russian Blue to a white domestic </a:t>
            </a:r>
            <a:r>
              <a:rPr lang="en-ZA" sz="1800" dirty="0" smtClean="0">
                <a:latin typeface="AgfaRotisSansSerif" pitchFamily="2" charset="0"/>
              </a:rPr>
              <a:t>cat, around the same time the Russian Black was also reintroduced as well as the Russian Spotted Tabbies.  </a:t>
            </a:r>
            <a:endParaRPr lang="en-ZA" sz="1800" dirty="0">
              <a:latin typeface="AgfaRotisSansSerif" pitchFamily="2" charset="0"/>
            </a:endParaRPr>
          </a:p>
          <a:p>
            <a:pPr algn="ctr"/>
            <a:endParaRPr lang="en-ZA" sz="1800" dirty="0">
              <a:latin typeface="AgfaRotisSansSerif" pitchFamily="2" charset="0"/>
            </a:endParaRPr>
          </a:p>
          <a:p>
            <a:pPr algn="ctr"/>
            <a:endParaRPr lang="en-US" sz="1800" dirty="0">
              <a:latin typeface="AgfaRotisSansSerif" pitchFamily="2" charset="0"/>
            </a:endParaRPr>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8872" y="6256784"/>
            <a:ext cx="5375118" cy="292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162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408</Words>
  <Application>Microsoft Office PowerPoint</Application>
  <PresentationFormat>A3 Paper (297x420 mm)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Solly</cp:lastModifiedBy>
  <cp:revision>60</cp:revision>
  <cp:lastPrinted>2011-07-06T08:57:46Z</cp:lastPrinted>
  <dcterms:created xsi:type="dcterms:W3CDTF">2011-06-23T09:02:19Z</dcterms:created>
  <dcterms:modified xsi:type="dcterms:W3CDTF">2014-06-09T13:17:15Z</dcterms:modified>
</cp:coreProperties>
</file>